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77" r:id="rId2"/>
    <p:sldId id="271" r:id="rId3"/>
    <p:sldId id="272" r:id="rId4"/>
    <p:sldId id="283" r:id="rId5"/>
    <p:sldId id="284" r:id="rId6"/>
    <p:sldId id="276" r:id="rId7"/>
    <p:sldId id="285" r:id="rId8"/>
    <p:sldId id="286" r:id="rId9"/>
    <p:sldId id="278" r:id="rId10"/>
    <p:sldId id="279" r:id="rId11"/>
    <p:sldId id="280" r:id="rId12"/>
    <p:sldId id="281" r:id="rId13"/>
    <p:sldId id="282" r:id="rId14"/>
    <p:sldId id="287" r:id="rId15"/>
    <p:sldId id="288" r:id="rId16"/>
    <p:sldId id="289" r:id="rId17"/>
    <p:sldId id="291" r:id="rId18"/>
    <p:sldId id="292" r:id="rId19"/>
    <p:sldId id="293" r:id="rId20"/>
    <p:sldId id="290" r:id="rId21"/>
    <p:sldId id="273" r:id="rId22"/>
    <p:sldId id="269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8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4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2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7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3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0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2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3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4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7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0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1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2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04DC26-2969-4509-9871-BDA0EC7B32C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0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7015" y="160868"/>
            <a:ext cx="7684477" cy="26161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Курение  и иное потребление табака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спользование электронных сигарет смертельно опасно? Новые данные з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94" y="3083859"/>
            <a:ext cx="4565276" cy="340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36" y="160868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Наклейка «мы не продаем табачные изделия лицам моложе 18 лет»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4282" y="2438399"/>
            <a:ext cx="6923710" cy="3783980"/>
          </a:xfrm>
        </p:spPr>
        <p:txBody>
          <a:bodyPr/>
          <a:lstStyle/>
          <a:p>
            <a:r>
              <a:rPr lang="ru-RU" dirty="0"/>
              <a:t>Маркетинговый ход – привлекает внимание к табаку, внушить молодежи, что </a:t>
            </a:r>
            <a:r>
              <a:rPr lang="ru-RU" b="1" dirty="0"/>
              <a:t>табак признак взрослости </a:t>
            </a:r>
            <a:endParaRPr lang="ru-RU" dirty="0"/>
          </a:p>
          <a:p>
            <a:r>
              <a:rPr lang="ru-RU" dirty="0"/>
              <a:t>они приходят в учебное заведение и говорят молодежи, что курить могут взрослые</a:t>
            </a:r>
          </a:p>
          <a:p>
            <a:r>
              <a:rPr lang="ru-RU" dirty="0"/>
              <a:t>Курить или не курить – выбор взрослого ответственного человека. Вы – дети не можете сделать этот выбор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98" y="2274848"/>
            <a:ext cx="3478084" cy="34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334" y="215589"/>
            <a:ext cx="10018713" cy="8976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Статистика из развитых стран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334" y="4635190"/>
            <a:ext cx="10202168" cy="22228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самый низкий процент курильщиков среди людей с самыми стабильным финансовым положением, элиты государственных служащих</a:t>
            </a:r>
          </a:p>
          <a:p>
            <a:r>
              <a:rPr lang="ru-RU" dirty="0"/>
              <a:t>А самый высокий процент курильщиков среди низкоквалифицированных рабочих</a:t>
            </a:r>
          </a:p>
          <a:p>
            <a:r>
              <a:rPr lang="ru-RU" dirty="0"/>
              <a:t>Курение давно стало считаться признаком отсталости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5" y="1113262"/>
            <a:ext cx="3639164" cy="2426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049" y="1565480"/>
            <a:ext cx="3082725" cy="2617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047" y="951434"/>
            <a:ext cx="3200000" cy="27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4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42" y="172844"/>
            <a:ext cx="10018713" cy="875371"/>
          </a:xfrm>
        </p:spPr>
        <p:txBody>
          <a:bodyPr/>
          <a:lstStyle/>
          <a:p>
            <a:r>
              <a:rPr lang="ru-RU" b="1" dirty="0"/>
              <a:t>Скрытая реклама в </a:t>
            </a:r>
            <a:r>
              <a:rPr lang="ru-RU" b="1" dirty="0" smtClean="0"/>
              <a:t>кино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69795"/>
            <a:ext cx="10018713" cy="5553307"/>
          </a:xfrm>
        </p:spPr>
        <p:txBody>
          <a:bodyPr>
            <a:normAutofit/>
          </a:bodyPr>
          <a:lstStyle/>
          <a:p>
            <a:r>
              <a:rPr lang="ru-RU" sz="2800" dirty="0"/>
              <a:t>Голливуд - фабрика грез, мир кумиров и небожителей. Тех, на кого равняется молодежь</a:t>
            </a:r>
          </a:p>
          <a:p>
            <a:r>
              <a:rPr lang="ru-RU" sz="2800" dirty="0"/>
              <a:t>Американские ученые выяснили, что самое большое влияние на подростков и молодых людей оказывают спортсмены, рок-музыканты, киноактеры. </a:t>
            </a:r>
          </a:p>
          <a:p>
            <a:r>
              <a:rPr lang="ru-RU" sz="2800" dirty="0"/>
              <a:t>Видя своих кумиров с сигаретами, подростки тоже начинают дымить. </a:t>
            </a:r>
          </a:p>
          <a:p>
            <a:r>
              <a:rPr lang="ru-RU" sz="2800" dirty="0"/>
              <a:t>Поэтому уже несколько лет Голливуд не выпускает фильмы, герои которых бы курили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675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730" y="239751"/>
            <a:ext cx="10018713" cy="1076093"/>
          </a:xfrm>
        </p:spPr>
        <p:txBody>
          <a:bodyPr/>
          <a:lstStyle/>
          <a:p>
            <a:r>
              <a:rPr lang="ru-RU" b="1" dirty="0"/>
              <a:t>Следующая уловка: Электронные </a:t>
            </a:r>
            <a:r>
              <a:rPr lang="ru-RU" b="1" dirty="0" smtClean="0"/>
              <a:t>сигареты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25190"/>
            <a:ext cx="6098519" cy="5798633"/>
          </a:xfrm>
        </p:spPr>
        <p:txBody>
          <a:bodyPr>
            <a:normAutofit/>
          </a:bodyPr>
          <a:lstStyle/>
          <a:p>
            <a:r>
              <a:rPr lang="ru-RU" dirty="0"/>
              <a:t>Часто тем, кто хочет отказаться от курения предлагают ложные альтернативы, например, </a:t>
            </a:r>
            <a:r>
              <a:rPr lang="ru-RU" dirty="0" err="1"/>
              <a:t>эл.сигареты</a:t>
            </a:r>
            <a:r>
              <a:rPr lang="ru-RU" dirty="0"/>
              <a:t>.</a:t>
            </a:r>
          </a:p>
          <a:p>
            <a:r>
              <a:rPr lang="ru-RU" dirty="0"/>
              <a:t> производители заявляют, что их товар помогает человеку бросить курить.</a:t>
            </a:r>
          </a:p>
          <a:p>
            <a:r>
              <a:rPr lang="ru-RU" dirty="0"/>
              <a:t> Но в действительности этого не происходит, ведь в картридже эс по прежнему содержится никотин и </a:t>
            </a:r>
            <a:r>
              <a:rPr lang="ru-RU" dirty="0" err="1"/>
              <a:t>ракообразующие</a:t>
            </a:r>
            <a:r>
              <a:rPr lang="ru-RU" dirty="0"/>
              <a:t> канцерогены.   </a:t>
            </a:r>
          </a:p>
          <a:p>
            <a:r>
              <a:rPr lang="ru-RU" dirty="0"/>
              <a:t>По факту – это очередная уловка, созданная для того что бы вы не прекращали курить.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740" y="1249131"/>
            <a:ext cx="3652703" cy="53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6118"/>
            <a:ext cx="10018713" cy="2282282"/>
          </a:xfrm>
        </p:spPr>
        <p:txBody>
          <a:bodyPr>
            <a:noAutofit/>
          </a:bodyPr>
          <a:lstStyle/>
          <a:p>
            <a:r>
              <a:rPr lang="ru-RU" sz="2800" b="1" dirty="0"/>
              <a:t>считая, что электронный девайс совершенно безвреден, люди начинают употреблять его чаще, чем курили бы обычные папиросы. В результате насыщение организма никотином и прочими веществами, входящими в состав наполнителя, идет практически непрерывно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19" y="2520783"/>
            <a:ext cx="7725322" cy="43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6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216" y="223025"/>
            <a:ext cx="10018713" cy="16503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Производители электронных устройств уверяют, что внутри - безвредное вещество, чуть ли не чистый водяной пар.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682" y="1940312"/>
            <a:ext cx="8150344" cy="5174166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Всемирная организация здравоохранения на этот счет имеет совершенно противоположное мнение. </a:t>
            </a:r>
            <a:r>
              <a:rPr lang="ru-RU" sz="2800" b="1" dirty="0"/>
              <a:t>В докладе «Об электронных системах доставки никотина» ВОЗ</a:t>
            </a:r>
            <a:r>
              <a:rPr lang="ru-RU" sz="2800" dirty="0"/>
              <a:t> сообщается, что «аэрозоль ЭСДН (электронные системы доставки никотина) не является всего лишь «водяным паром», как это часто утверждается».</a:t>
            </a:r>
          </a:p>
          <a:p>
            <a:r>
              <a:rPr lang="ru-RU" sz="2800" dirty="0"/>
              <a:t>Эксперты установили, что основными компонентами раствора, помимо никотина, являются </a:t>
            </a:r>
            <a:r>
              <a:rPr lang="ru-RU" sz="2800" dirty="0" err="1"/>
              <a:t>пропиленгликоль</a:t>
            </a:r>
            <a:r>
              <a:rPr lang="ru-RU" sz="2800" dirty="0"/>
              <a:t>, глицерин, ароматизирующие вещества, формальдегид и другие, вызывающие рак, вещества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 descr="Электронные сигареты ускользают от законов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49" y="3858321"/>
            <a:ext cx="3097251" cy="233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71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84356"/>
            <a:ext cx="10018713" cy="1477537"/>
          </a:xfrm>
        </p:spPr>
        <p:txBody>
          <a:bodyPr/>
          <a:lstStyle/>
          <a:p>
            <a:r>
              <a:rPr lang="ru-RU" b="1" dirty="0"/>
              <a:t>ВЕЙПЫ ИНОГДА ВЗРЫВАЮТСЯ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04332"/>
            <a:ext cx="10018713" cy="5653667"/>
          </a:xfrm>
        </p:spPr>
        <p:txBody>
          <a:bodyPr>
            <a:normAutofit/>
          </a:bodyPr>
          <a:lstStyle/>
          <a:p>
            <a:r>
              <a:rPr lang="ru-RU" sz="2800" dirty="0"/>
              <a:t>В мире было зафиксировано уже несколько случаев, когда </a:t>
            </a:r>
            <a:r>
              <a:rPr lang="ru-RU" sz="2800" dirty="0" err="1"/>
              <a:t>вейп</a:t>
            </a:r>
            <a:r>
              <a:rPr lang="ru-RU" sz="2800" dirty="0"/>
              <a:t> взрывался во рту курящего. Были такие инциденты и в России. Последний произошел несколько недель назад, когда в Морозовскую детскую больницу доставили 17-летнего школьника, у него вместо рта было сплошное кровавое месиво. Рванувший </a:t>
            </a:r>
            <a:r>
              <a:rPr lang="ru-RU" sz="2800" dirty="0" err="1"/>
              <a:t>вейп</a:t>
            </a:r>
            <a:r>
              <a:rPr lang="ru-RU" sz="2800" dirty="0"/>
              <a:t> разворотил мальчику челюсти, зубы, губы. Хирурги еле спасли жизнь подростку. Но теперь ему предстоит пластика и вставка выбитых взрывом зубов.</a:t>
            </a:r>
          </a:p>
          <a:p>
            <a:r>
              <a:rPr lang="ru-RU" sz="2800" dirty="0"/>
              <a:t>И это парню еще повезло: у 57-летнего жителя Флориды, ветерана Вьетнама Тома </a:t>
            </a:r>
            <a:r>
              <a:rPr lang="ru-RU" sz="2800" dirty="0" err="1"/>
              <a:t>Хэлоуэй</a:t>
            </a:r>
            <a:r>
              <a:rPr lang="ru-RU" sz="2800" dirty="0"/>
              <a:t> и вовсе в результате затяжки электронной сигареты взрывом оторвало язык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034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452" y="0"/>
            <a:ext cx="6098519" cy="882804"/>
          </a:xfrm>
        </p:spPr>
        <p:txBody>
          <a:bodyPr/>
          <a:lstStyle/>
          <a:p>
            <a:r>
              <a:rPr lang="ru-RU" b="1" dirty="0"/>
              <a:t>ВЫЗЫВАЮТ АЛЛЕРГИЮ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077" y="937628"/>
            <a:ext cx="7637387" cy="5428787"/>
          </a:xfrm>
        </p:spPr>
        <p:txBody>
          <a:bodyPr/>
          <a:lstStyle/>
          <a:p>
            <a:r>
              <a:rPr lang="ru-RU" dirty="0"/>
              <a:t>Принцип работы электронной сигареты - как у кипятильника: спираль нагревается, курительный состав выделяет пар. При этом некоторые компоненты курительной смеси, особенно </a:t>
            </a:r>
            <a:r>
              <a:rPr lang="ru-RU" dirty="0" err="1"/>
              <a:t>пропиленгликоль</a:t>
            </a:r>
            <a:r>
              <a:rPr lang="ru-RU" dirty="0"/>
              <a:t>, могут вызвать раздражение верхних дыхательных путей. В итоге все это выливается в аллергическую реакцию</a:t>
            </a:r>
            <a:r>
              <a:rPr lang="ru-RU" dirty="0" smtClean="0"/>
              <a:t>.</a:t>
            </a:r>
          </a:p>
          <a:p>
            <a:r>
              <a:rPr lang="ru-RU" dirty="0"/>
              <a:t>природный табачный никотин в </a:t>
            </a:r>
            <a:r>
              <a:rPr lang="ru-RU" dirty="0" err="1"/>
              <a:t>вейпах</a:t>
            </a:r>
            <a:r>
              <a:rPr lang="ru-RU" dirty="0"/>
              <a:t> заменен на химический, а это еще вреднее. Например, сульфат никотина, который раньше использовали в качестве пестицидов для уничтожения насекомых, а потом и вовсе запретили из-за их высокой токсичности. А люди, получается, затягиваются аналогами пестицидов!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/>
          <a:stretch/>
        </p:blipFill>
        <p:spPr>
          <a:xfrm>
            <a:off x="9701562" y="2787805"/>
            <a:ext cx="2055682" cy="1770170"/>
          </a:xfrm>
          <a:prstGeom prst="rect">
            <a:avLst/>
          </a:prstGeom>
        </p:spPr>
      </p:pic>
      <p:pic>
        <p:nvPicPr>
          <p:cNvPr id="1026" name="Picture 2" descr="https://img-2.photosight.ru/71f/2973284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23" y="4557975"/>
            <a:ext cx="1873947" cy="22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ildacdn.com/tild6438-3963-4236-b865-383831666237/5-Creative-Ways-to-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223" y="221944"/>
            <a:ext cx="3458034" cy="25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73567"/>
            <a:ext cx="10018713" cy="830766"/>
          </a:xfrm>
        </p:spPr>
        <p:txBody>
          <a:bodyPr/>
          <a:lstStyle/>
          <a:p>
            <a:r>
              <a:rPr lang="ru-RU" b="1" dirty="0"/>
              <a:t>ЗА ВЕЙПАМИ ОТСУТСТВУЕТ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41" y="1159729"/>
            <a:ext cx="10018713" cy="5486399"/>
          </a:xfrm>
        </p:spPr>
        <p:txBody>
          <a:bodyPr/>
          <a:lstStyle/>
          <a:p>
            <a:r>
              <a:rPr lang="ru-RU" sz="3200" dirty="0"/>
              <a:t>По причине отсутствия строгого контроля узнать дозировку тех или иных веществ почти нереально. Даже если на упаковке написано, что это устройство с низким содержанием никотина, никто это проверить толком не сможет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Человек думает, что раз купил электронную сигарету, то теперь курит меньше - а на самом деле это может быть даже больше, чем в обычной сигарете. О каком отказе от никотина тогда может идти речь?</a:t>
            </a:r>
          </a:p>
        </p:txBody>
      </p:sp>
    </p:spTree>
    <p:extLst>
      <p:ext uri="{BB962C8B-B14F-4D97-AF65-F5344CB8AC3E}">
        <p14:creationId xmlns:p14="http://schemas.microsoft.com/office/powerpoint/2010/main" val="153323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940" y="239752"/>
            <a:ext cx="10018713" cy="1053790"/>
          </a:xfrm>
        </p:spPr>
        <p:txBody>
          <a:bodyPr/>
          <a:lstStyle/>
          <a:p>
            <a:r>
              <a:rPr lang="ru-RU" b="1" dirty="0"/>
              <a:t>УГРОЗА ПАССИВНОГО КУРЕНИЯ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169" y="1293543"/>
            <a:ext cx="10915846" cy="2319452"/>
          </a:xfrm>
        </p:spPr>
        <p:txBody>
          <a:bodyPr>
            <a:normAutofit/>
          </a:bodyPr>
          <a:lstStyle/>
          <a:p>
            <a:r>
              <a:rPr lang="ru-RU" sz="3200" b="1" dirty="0"/>
              <a:t>Всемирная организация здравоохранения (ВОЗ)</a:t>
            </a:r>
            <a:r>
              <a:rPr lang="ru-RU" sz="3200" dirty="0"/>
              <a:t> предупреждает - люди, находящиеся рядом с активными </a:t>
            </a:r>
            <a:r>
              <a:rPr lang="ru-RU" sz="3200" dirty="0" err="1"/>
              <a:t>вейперами</a:t>
            </a:r>
            <a:r>
              <a:rPr lang="ru-RU" sz="3200" dirty="0"/>
              <a:t>, также подвергаются воздействию частиц вредных курительных </a:t>
            </a:r>
            <a:r>
              <a:rPr lang="ru-RU" sz="3200" dirty="0" smtClean="0"/>
              <a:t>смесей</a:t>
            </a:r>
            <a:endParaRPr lang="ru-RU" dirty="0"/>
          </a:p>
        </p:txBody>
      </p:sp>
      <p:pic>
        <p:nvPicPr>
          <p:cNvPr id="2050" name="Picture 2" descr="http://u-f.ru/sites/default/files/passiv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30" y="3612995"/>
            <a:ext cx="5001323" cy="28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7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39942"/>
            <a:ext cx="8229600" cy="7568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Ущерб, причиняемый курением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57835"/>
            <a:ext cx="10018713" cy="4733365"/>
          </a:xfrm>
        </p:spPr>
        <p:txBody>
          <a:bodyPr>
            <a:normAutofit/>
          </a:bodyPr>
          <a:lstStyle/>
          <a:p>
            <a:r>
              <a:rPr lang="ru-RU" sz="2800" b="1" dirty="0"/>
              <a:t>Курение поражает все органы и ткани </a:t>
            </a:r>
            <a:r>
              <a:rPr lang="ru-RU" sz="2800" dirty="0"/>
              <a:t>человеческого организма.</a:t>
            </a:r>
          </a:p>
          <a:p>
            <a:r>
              <a:rPr lang="ru-RU" sz="2800" b="1" dirty="0"/>
              <a:t>Курение – это наркотическая зависимость </a:t>
            </a:r>
            <a:r>
              <a:rPr lang="ru-RU" sz="2800" dirty="0"/>
              <a:t>а не вредная привычка.</a:t>
            </a:r>
          </a:p>
          <a:p>
            <a:r>
              <a:rPr lang="ru-RU" sz="2800" b="1" dirty="0">
                <a:solidFill>
                  <a:srgbClr val="0918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400 000 </a:t>
            </a:r>
            <a:r>
              <a:rPr lang="ru-RU" sz="2800" b="1" dirty="0"/>
              <a:t>человек ежегодно умирают в России </a:t>
            </a:r>
            <a:r>
              <a:rPr lang="ru-RU" sz="2800" dirty="0"/>
              <a:t>от проблем, связанных с потреблением табака </a:t>
            </a:r>
          </a:p>
          <a:p>
            <a:r>
              <a:rPr lang="ru-RU" sz="2800" b="1" dirty="0"/>
              <a:t>В Тверской области </a:t>
            </a:r>
            <a:r>
              <a:rPr lang="ru-RU" sz="2800" dirty="0"/>
              <a:t>ежегодно от проблем, связанных с потреблением табака, </a:t>
            </a:r>
            <a:r>
              <a:rPr lang="ru-RU" sz="2800" b="1" dirty="0"/>
              <a:t>умирают не менее </a:t>
            </a:r>
            <a:r>
              <a:rPr lang="ru-RU" sz="2800" b="1" dirty="0">
                <a:solidFill>
                  <a:srgbClr val="0918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</a:t>
            </a:r>
            <a:r>
              <a:rPr lang="ru-RU" sz="2800" b="1" dirty="0"/>
              <a:t> человек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28" y="226426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548" y="388437"/>
            <a:ext cx="10018713" cy="1128130"/>
          </a:xfrm>
        </p:spPr>
        <p:txBody>
          <a:bodyPr/>
          <a:lstStyle/>
          <a:p>
            <a:r>
              <a:rPr lang="ru-RU" b="1" dirty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137425"/>
            <a:ext cx="10425193" cy="5720575"/>
          </a:xfrm>
        </p:spPr>
        <p:txBody>
          <a:bodyPr>
            <a:normAutofit/>
          </a:bodyPr>
          <a:lstStyle/>
          <a:p>
            <a:r>
              <a:rPr lang="ru-RU" sz="3200" dirty="0"/>
              <a:t>Таким образом, табачные компании программируют нас нести им деньги, в обмен на медленную и очень болезненную смерть.</a:t>
            </a:r>
          </a:p>
          <a:p>
            <a:r>
              <a:rPr lang="ru-RU" sz="3200" dirty="0"/>
              <a:t>Нам подсунули моду на курение, заставили отдавать деньги за разрушение собственной судьбы</a:t>
            </a:r>
          </a:p>
          <a:p>
            <a:r>
              <a:rPr lang="ru-RU" sz="3200" dirty="0"/>
              <a:t>Самое страшное – каждый курильщик считает, что с ним точно ничего не случится</a:t>
            </a:r>
          </a:p>
          <a:p>
            <a:r>
              <a:rPr lang="ru-RU" sz="3200" dirty="0"/>
              <a:t> Курение это не наш выбор – этот выбор сделали за </a:t>
            </a:r>
            <a:r>
              <a:rPr lang="ru-RU" sz="3200" dirty="0" smtClean="0"/>
              <a:t>нас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683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"Об охране здоровья граждан от воздействия окружающего табачного дыма и последствий потребления табака" от 23.02.2013 N 15-ФЗ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636913"/>
            <a:ext cx="8229600" cy="3489251"/>
          </a:xfrm>
        </p:spPr>
        <p:txBody>
          <a:bodyPr>
            <a:normAutofit/>
          </a:bodyPr>
          <a:lstStyle/>
          <a:p>
            <a:r>
              <a:rPr lang="ru-RU" dirty="0"/>
              <a:t>Статья 12. Запрет курения табака на отдельных территориях, в помещениях и на объектах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запрещается курение табака на территориях и в помещениях, предназначенных для оказания образовательных услуг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Статья 6.23. Вовлечение несовершеннолетнего в процесс потребления табака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1. Вовлечение несовершеннолетнего в процесс потребления табака -</a:t>
            </a:r>
          </a:p>
          <a:p>
            <a:pPr marL="0" indent="0">
              <a:buNone/>
            </a:pPr>
            <a:r>
              <a:rPr lang="ru-RU" dirty="0"/>
              <a:t>влечет наложение административного штрафа на граждан в размере </a:t>
            </a:r>
            <a:r>
              <a:rPr lang="ru-RU" b="1" dirty="0"/>
              <a:t>от одной тысячи до двух тысяч рублей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Те же действия, совершенные родителями или иными законными представителями несовершеннолетнего, -</a:t>
            </a:r>
          </a:p>
          <a:p>
            <a:pPr marL="0" indent="0">
              <a:buNone/>
            </a:pPr>
            <a:r>
              <a:rPr lang="ru-RU" dirty="0"/>
              <a:t>влекут наложение административного штрафа на граждан в размере от </a:t>
            </a:r>
            <a:r>
              <a:rPr lang="ru-RU" b="1" dirty="0"/>
              <a:t>двух тысяч до трех тысяч рублей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34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Российской Федерации (Минздрав России) от 12 мая 2014 г. N 214н г. Москва "Об утверждении требований к знаку о запрете курения и к порядку его размещения"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056" y="2938487"/>
            <a:ext cx="2581226" cy="25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6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917" y="0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Глобальное обследование употребления табака среди молодежи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GYTS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965" y="1498178"/>
            <a:ext cx="9063318" cy="491813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14,1% потребляют какие-либо табачные изделия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15,3% мальчиков 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12,8% девочек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35,6% учащихся подвергались воздействию табачного дыма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37,5% учащихся подвергались воздействию табачного дыма внутри закрытых общественных мест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14,5% курят электронные сигареты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15,7% мальчиков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13,4% девочек постоянно</a:t>
            </a:r>
          </a:p>
          <a:p>
            <a:pPr marL="457200" lvl="1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28" y="226426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9290" y="821760"/>
            <a:ext cx="3734460" cy="67464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373566"/>
            <a:ext cx="6053913" cy="6484433"/>
          </a:xfrm>
        </p:spPr>
        <p:txBody>
          <a:bodyPr/>
          <a:lstStyle/>
          <a:p>
            <a:r>
              <a:rPr lang="ru-RU" b="1" dirty="0"/>
              <a:t>в 1942 году Гитлер сформулировал «Основы оккупационной политики на завоеванной восточной территории» В своей краткой директиве он написал всего три предложения: </a:t>
            </a:r>
            <a:endParaRPr lang="ru-RU" dirty="0"/>
          </a:p>
          <a:p>
            <a:r>
              <a:rPr lang="ru-RU" b="1" dirty="0"/>
              <a:t>Необходимо свести славян до языка жестов</a:t>
            </a:r>
            <a:endParaRPr lang="ru-RU" dirty="0"/>
          </a:p>
          <a:p>
            <a:r>
              <a:rPr lang="ru-RU" b="1" dirty="0"/>
              <a:t>Никакой гигиены, никаких прививок </a:t>
            </a:r>
            <a:endParaRPr lang="ru-RU" dirty="0"/>
          </a:p>
          <a:p>
            <a:r>
              <a:rPr lang="ru-RU" b="1" dirty="0"/>
              <a:t>Только водка и табак Он знал, что водка и табак выведут ненавистных ему славян через одно поколение, без всяких крематориев и газовых камер.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69" y="2118731"/>
            <a:ext cx="4230442" cy="4175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28" y="226426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405" y="334536"/>
            <a:ext cx="9292826" cy="620007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Самое удивительное, что план нацистов успешно выполняется и сегодня, и даже в больших масштабах, чем они планировали.</a:t>
            </a:r>
          </a:p>
          <a:p>
            <a:r>
              <a:rPr lang="ru-RU" sz="2800" dirty="0"/>
              <a:t> По данным экспертов, ежегодно 400 тыс. чел. </a:t>
            </a:r>
            <a:r>
              <a:rPr lang="ru-RU" sz="2800" b="1" u="sng" dirty="0"/>
              <a:t>преждевременно умирают из за курения </a:t>
            </a:r>
            <a:r>
              <a:rPr lang="ru-RU" sz="2800" dirty="0"/>
              <a:t>– более 1000 смертей в день. Это равносильно уничтожению такого города как Тверь. </a:t>
            </a:r>
          </a:p>
          <a:p>
            <a:r>
              <a:rPr lang="ru-RU" sz="2800" dirty="0"/>
              <a:t>Каждый второй курящий </a:t>
            </a:r>
            <a:r>
              <a:rPr lang="ru-RU" sz="2800" b="1" u="sng" dirty="0"/>
              <a:t>преждевременно умрет </a:t>
            </a:r>
            <a:r>
              <a:rPr lang="ru-RU" sz="2800" dirty="0"/>
              <a:t>по причине курения. </a:t>
            </a:r>
          </a:p>
          <a:p>
            <a:r>
              <a:rPr lang="ru-RU" sz="2800" dirty="0"/>
              <a:t>В России – высокая распространенность курения. </a:t>
            </a:r>
          </a:p>
          <a:p>
            <a:r>
              <a:rPr lang="ru-RU" sz="2800" dirty="0"/>
              <a:t>Такой войны Россия не знала никогда – с помощью табака, алкоголя, наркотиков, которую обрушили на нашу страну в последние 40-50 лет.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190" y="282210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921263" cy="1498178"/>
          </a:xfrm>
        </p:spPr>
        <p:txBody>
          <a:bodyPr>
            <a:normAutofit/>
          </a:bodyPr>
          <a:lstStyle/>
          <a:p>
            <a:r>
              <a:rPr lang="ru-RU" sz="2800" b="1" dirty="0"/>
              <a:t>Какими уловками и техниками табачные маркетологи втянули в курение огромное количество женщин и молодежи, и почему?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199" y="1594397"/>
            <a:ext cx="9861395" cy="5085183"/>
          </a:xfrm>
        </p:spPr>
        <p:txBody>
          <a:bodyPr>
            <a:normAutofit/>
          </a:bodyPr>
          <a:lstStyle/>
          <a:p>
            <a:r>
              <a:rPr lang="ru-RU" dirty="0"/>
              <a:t>Программирование сознания человека – это качественно новый уровень манипулирования</a:t>
            </a:r>
          </a:p>
          <a:p>
            <a:r>
              <a:rPr lang="ru-RU" dirty="0"/>
              <a:t>Один из ярких примеров программирования людей – это курение</a:t>
            </a:r>
          </a:p>
          <a:p>
            <a:r>
              <a:rPr lang="ru-RU" dirty="0"/>
              <a:t>За личный выбор курящий принимает то, что по факту является циничным финансовым расчетом третьей стороны</a:t>
            </a:r>
          </a:p>
          <a:p>
            <a:r>
              <a:rPr lang="ru-RU" dirty="0"/>
              <a:t>Решение о начале курения принимается под влиянием сверстников, друзей, родителей, старших братьев и сестер, более старших подростков.</a:t>
            </a:r>
          </a:p>
          <a:p>
            <a:r>
              <a:rPr lang="ru-RU" dirty="0"/>
              <a:t>Фактические данные свидетельствуют о том, что даже трехлетние дети реагируют на табачную рекламу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73" y="501264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12234"/>
            <a:ext cx="9523659" cy="1328853"/>
          </a:xfrm>
        </p:spPr>
        <p:txBody>
          <a:bodyPr/>
          <a:lstStyle/>
          <a:p>
            <a:r>
              <a:rPr lang="ru-RU" b="1" dirty="0" smtClean="0"/>
              <a:t>Привлекательный дизайн пачек сигарет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09489"/>
            <a:ext cx="6789895" cy="5216913"/>
          </a:xfrm>
        </p:spPr>
        <p:txBody>
          <a:bodyPr>
            <a:normAutofit/>
          </a:bodyPr>
          <a:lstStyle/>
          <a:p>
            <a:r>
              <a:rPr lang="ru-RU" dirty="0"/>
              <a:t>В 90х </a:t>
            </a:r>
            <a:r>
              <a:rPr lang="ru-RU" dirty="0" err="1"/>
              <a:t>гг</a:t>
            </a:r>
            <a:r>
              <a:rPr lang="ru-RU" dirty="0"/>
              <a:t> табачные компании избирают стратегию развития: рынка втягивание в курение женщин и девушек</a:t>
            </a:r>
          </a:p>
          <a:p>
            <a:r>
              <a:rPr lang="ru-RU" dirty="0"/>
              <a:t>Для этого создается красивый дизайн пачки, с красочными и привлекательными цветами, на любой вкус</a:t>
            </a:r>
          </a:p>
          <a:p>
            <a:r>
              <a:rPr lang="ru-RU" dirty="0"/>
              <a:t>курение - это модно, необходимость современной жизни</a:t>
            </a:r>
          </a:p>
          <a:p>
            <a:r>
              <a:rPr lang="ru-RU" dirty="0"/>
              <a:t>Появляются тонкие сигареты. – этот рекламный ход позволил табачным компаниям заставить миллионы женщин нести им деньги в обмен на бесплодие и рождение больных детей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48" y="1947446"/>
            <a:ext cx="3559186" cy="4541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89" y="226878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7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545" y="328961"/>
            <a:ext cx="2574733" cy="897673"/>
          </a:xfrm>
        </p:spPr>
        <p:txBody>
          <a:bodyPr/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2355" y="1104942"/>
            <a:ext cx="2173290" cy="1035206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после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23" y="1012349"/>
            <a:ext cx="3833034" cy="1868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23" y="3714819"/>
            <a:ext cx="4076190" cy="29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735" y="376317"/>
            <a:ext cx="2864808" cy="2892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402" y="4042082"/>
            <a:ext cx="3956438" cy="2631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543" y="1984032"/>
            <a:ext cx="3355818" cy="3461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28" y="226426"/>
            <a:ext cx="1435711" cy="10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3566"/>
            <a:ext cx="10018713" cy="11876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 рассекреченных документов табачных компаний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561171"/>
            <a:ext cx="7927318" cy="5296829"/>
          </a:xfrm>
        </p:spPr>
        <p:txBody>
          <a:bodyPr>
            <a:normAutofit/>
          </a:bodyPr>
          <a:lstStyle/>
          <a:p>
            <a:r>
              <a:rPr lang="ru-RU" dirty="0"/>
              <a:t>«Молодежь от 14 до 24 лет – это бизнес завтрашнего дня. Поскольку эта подрастающая возрастная группа 14-24 взрослеет и составляет ключевую часть для реализации общего объема сигарет, по крайней мере, в следующие 25 лет.»</a:t>
            </a:r>
          </a:p>
          <a:p>
            <a:r>
              <a:rPr lang="ru-RU" dirty="0"/>
              <a:t>«Очевидно, что 14-18 летние подростки – это растущий сегмент популяции курильщиков. Мы должны запустить успешный новый бренд на этот рынок, если мы хотим долгосрочной поддержки нашей позиции в индустрии. Подросток – потенциал и наш постоянный завтрашний клиент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796" y="1297950"/>
            <a:ext cx="1751351" cy="2522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453" y="4188565"/>
            <a:ext cx="1932958" cy="26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8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921</TotalTime>
  <Words>1365</Words>
  <Application>Microsoft Office PowerPoint</Application>
  <PresentationFormat>Широкоэкранный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Corbel</vt:lpstr>
      <vt:lpstr>Times New Roman</vt:lpstr>
      <vt:lpstr>Параллакс</vt:lpstr>
      <vt:lpstr>Курение  и иное потребление табака</vt:lpstr>
      <vt:lpstr>Ущерб, причиняемый курением </vt:lpstr>
      <vt:lpstr>Глобальное обследование употребления табака среди молодежи GYTS, 2015</vt:lpstr>
      <vt:lpstr>История</vt:lpstr>
      <vt:lpstr>Презентация PowerPoint</vt:lpstr>
      <vt:lpstr>Какими уловками и техниками табачные маркетологи втянули в курение огромное количество женщин и молодежи, и почему?</vt:lpstr>
      <vt:lpstr>Привлекательный дизайн пачек сигарет </vt:lpstr>
      <vt:lpstr>до</vt:lpstr>
      <vt:lpstr>Из рассекреченных документов табачных компаний:</vt:lpstr>
      <vt:lpstr>Наклейка «мы не продаем табачные изделия лицам моложе 18 лет» </vt:lpstr>
      <vt:lpstr>Статистика из развитых стран </vt:lpstr>
      <vt:lpstr>Скрытая реклама в кино</vt:lpstr>
      <vt:lpstr>Следующая уловка: Электронные сигареты</vt:lpstr>
      <vt:lpstr>считая, что электронный девайс совершенно безвреден, люди начинают употреблять его чаще, чем курили бы обычные папиросы. В результате насыщение организма никотином и прочими веществами, входящими в состав наполнителя, идет практически непрерывно</vt:lpstr>
      <vt:lpstr>Производители электронных устройств уверяют, что внутри - безвредное вещество, чуть ли не чистый водяной пар.</vt:lpstr>
      <vt:lpstr>ВЕЙПЫ ИНОГДА ВЗРЫВАЮТСЯ</vt:lpstr>
      <vt:lpstr>ВЫЗЫВАЮТ АЛЛЕРГИЮ</vt:lpstr>
      <vt:lpstr>ЗА ВЕЙПАМИ ОТСУТСТВУЕТ КОНТРОЛЬ</vt:lpstr>
      <vt:lpstr>УГРОЗА ПАССИВНОГО КУРЕНИЯ</vt:lpstr>
      <vt:lpstr>Итог</vt:lpstr>
      <vt:lpstr>Федеральный закон "Об охране здоровья граждан от воздействия окружающего табачного дыма и последствий потребления табака" от 23.02.2013 N 15-ФЗ</vt:lpstr>
      <vt:lpstr>КоАП</vt:lpstr>
      <vt:lpstr>Приказ Министерства здравоохранения Российской Федерации (Минздрав России) от 12 мая 2014 г. N 214н г. Москва "Об утверждении требований к знаку о запрете курения и к порядку его размещения"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Проблема: детское ожирение</dc:title>
  <dc:creator>Лена</dc:creator>
  <cp:lastModifiedBy>User</cp:lastModifiedBy>
  <cp:revision>34</cp:revision>
  <dcterms:created xsi:type="dcterms:W3CDTF">2018-06-27T08:29:20Z</dcterms:created>
  <dcterms:modified xsi:type="dcterms:W3CDTF">2022-10-28T15:50:31Z</dcterms:modified>
</cp:coreProperties>
</file>